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78"/>
  </p:notesMasterIdLst>
  <p:handoutMasterIdLst>
    <p:handoutMasterId r:id="rId79"/>
  </p:handoutMasterIdLst>
  <p:sldIdLst>
    <p:sldId id="329" r:id="rId2"/>
    <p:sldId id="257" r:id="rId3"/>
    <p:sldId id="1400" r:id="rId4"/>
    <p:sldId id="1403" r:id="rId5"/>
    <p:sldId id="1404" r:id="rId6"/>
    <p:sldId id="1405" r:id="rId7"/>
    <p:sldId id="1406" r:id="rId8"/>
    <p:sldId id="1407" r:id="rId9"/>
    <p:sldId id="1408" r:id="rId10"/>
    <p:sldId id="1409" r:id="rId11"/>
    <p:sldId id="1410" r:id="rId12"/>
    <p:sldId id="1411" r:id="rId13"/>
    <p:sldId id="1412" r:id="rId14"/>
    <p:sldId id="1413" r:id="rId15"/>
    <p:sldId id="1414" r:id="rId16"/>
    <p:sldId id="1456" r:id="rId17"/>
    <p:sldId id="1458" r:id="rId18"/>
    <p:sldId id="1459" r:id="rId19"/>
    <p:sldId id="1460" r:id="rId20"/>
    <p:sldId id="1461" r:id="rId21"/>
    <p:sldId id="1462" r:id="rId22"/>
    <p:sldId id="1463" r:id="rId23"/>
    <p:sldId id="1464" r:id="rId24"/>
    <p:sldId id="1465" r:id="rId25"/>
    <p:sldId id="1466" r:id="rId26"/>
    <p:sldId id="1467" r:id="rId27"/>
    <p:sldId id="1468" r:id="rId28"/>
    <p:sldId id="1401" r:id="rId29"/>
    <p:sldId id="730" r:id="rId30"/>
    <p:sldId id="1354" r:id="rId31"/>
    <p:sldId id="1355" r:id="rId32"/>
    <p:sldId id="1415" r:id="rId33"/>
    <p:sldId id="1416" r:id="rId34"/>
    <p:sldId id="1425" r:id="rId35"/>
    <p:sldId id="1417" r:id="rId36"/>
    <p:sldId id="1418" r:id="rId37"/>
    <p:sldId id="1419" r:id="rId38"/>
    <p:sldId id="1420" r:id="rId39"/>
    <p:sldId id="1426" r:id="rId40"/>
    <p:sldId id="1421" r:id="rId41"/>
    <p:sldId id="1422" r:id="rId42"/>
    <p:sldId id="1253" r:id="rId43"/>
    <p:sldId id="1254" r:id="rId44"/>
    <p:sldId id="1255" r:id="rId45"/>
    <p:sldId id="1256" r:id="rId46"/>
    <p:sldId id="1257" r:id="rId47"/>
    <p:sldId id="1258" r:id="rId48"/>
    <p:sldId id="1259" r:id="rId49"/>
    <p:sldId id="1260" r:id="rId50"/>
    <p:sldId id="1261" r:id="rId51"/>
    <p:sldId id="1262" r:id="rId52"/>
    <p:sldId id="1427" r:id="rId53"/>
    <p:sldId id="1263" r:id="rId54"/>
    <p:sldId id="1457" r:id="rId55"/>
    <p:sldId id="1428" r:id="rId56"/>
    <p:sldId id="1265" r:id="rId57"/>
    <p:sldId id="1429" r:id="rId58"/>
    <p:sldId id="1430" r:id="rId59"/>
    <p:sldId id="1431" r:id="rId60"/>
    <p:sldId id="1432" r:id="rId61"/>
    <p:sldId id="1433" r:id="rId62"/>
    <p:sldId id="1434" r:id="rId63"/>
    <p:sldId id="1435" r:id="rId64"/>
    <p:sldId id="1436" r:id="rId65"/>
    <p:sldId id="1437" r:id="rId66"/>
    <p:sldId id="1438" r:id="rId67"/>
    <p:sldId id="1439" r:id="rId68"/>
    <p:sldId id="1440" r:id="rId69"/>
    <p:sldId id="1469" r:id="rId70"/>
    <p:sldId id="1268" r:id="rId71"/>
    <p:sldId id="1269" r:id="rId72"/>
    <p:sldId id="1270" r:id="rId73"/>
    <p:sldId id="1470" r:id="rId74"/>
    <p:sldId id="1194" r:id="rId75"/>
    <p:sldId id="804" r:id="rId76"/>
    <p:sldId id="964" r:id="rId77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56" y="-3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5.xml"/><Relationship Id="rId18" Type="http://schemas.openxmlformats.org/officeDocument/2006/relationships/slide" Target="slides/slide21.xml"/><Relationship Id="rId26" Type="http://schemas.openxmlformats.org/officeDocument/2006/relationships/slide" Target="slides/slide31.xml"/><Relationship Id="rId39" Type="http://schemas.openxmlformats.org/officeDocument/2006/relationships/slide" Target="slides/slide48.xml"/><Relationship Id="rId21" Type="http://schemas.openxmlformats.org/officeDocument/2006/relationships/slide" Target="slides/slide24.xml"/><Relationship Id="rId34" Type="http://schemas.openxmlformats.org/officeDocument/2006/relationships/slide" Target="slides/slide41.xml"/><Relationship Id="rId42" Type="http://schemas.openxmlformats.org/officeDocument/2006/relationships/slide" Target="slides/slide52.xml"/><Relationship Id="rId47" Type="http://schemas.openxmlformats.org/officeDocument/2006/relationships/slide" Target="slides/slide58.xml"/><Relationship Id="rId50" Type="http://schemas.openxmlformats.org/officeDocument/2006/relationships/slide" Target="slides/slide61.xml"/><Relationship Id="rId55" Type="http://schemas.openxmlformats.org/officeDocument/2006/relationships/slide" Target="slides/slide66.xml"/><Relationship Id="rId7" Type="http://schemas.openxmlformats.org/officeDocument/2006/relationships/slide" Target="slides/slide9.xml"/><Relationship Id="rId2" Type="http://schemas.openxmlformats.org/officeDocument/2006/relationships/slide" Target="slides/slide2.xml"/><Relationship Id="rId16" Type="http://schemas.openxmlformats.org/officeDocument/2006/relationships/slide" Target="slides/slide19.xml"/><Relationship Id="rId29" Type="http://schemas.openxmlformats.org/officeDocument/2006/relationships/slide" Target="slides/slide35.xml"/><Relationship Id="rId11" Type="http://schemas.openxmlformats.org/officeDocument/2006/relationships/slide" Target="slides/slide13.xml"/><Relationship Id="rId24" Type="http://schemas.openxmlformats.org/officeDocument/2006/relationships/slide" Target="slides/slide29.xml"/><Relationship Id="rId32" Type="http://schemas.openxmlformats.org/officeDocument/2006/relationships/slide" Target="slides/slide38.xml"/><Relationship Id="rId37" Type="http://schemas.openxmlformats.org/officeDocument/2006/relationships/slide" Target="slides/slide46.xml"/><Relationship Id="rId40" Type="http://schemas.openxmlformats.org/officeDocument/2006/relationships/slide" Target="slides/slide49.xml"/><Relationship Id="rId45" Type="http://schemas.openxmlformats.org/officeDocument/2006/relationships/slide" Target="slides/slide56.xml"/><Relationship Id="rId53" Type="http://schemas.openxmlformats.org/officeDocument/2006/relationships/slide" Target="slides/slide64.xml"/><Relationship Id="rId58" Type="http://schemas.openxmlformats.org/officeDocument/2006/relationships/slide" Target="slides/slide69.xml"/><Relationship Id="rId5" Type="http://schemas.openxmlformats.org/officeDocument/2006/relationships/slide" Target="slides/slide7.xml"/><Relationship Id="rId61" Type="http://schemas.openxmlformats.org/officeDocument/2006/relationships/slide" Target="slides/slide73.xml"/><Relationship Id="rId19" Type="http://schemas.openxmlformats.org/officeDocument/2006/relationships/slide" Target="slides/slide22.xml"/><Relationship Id="rId14" Type="http://schemas.openxmlformats.org/officeDocument/2006/relationships/slide" Target="slides/slide17.xml"/><Relationship Id="rId22" Type="http://schemas.openxmlformats.org/officeDocument/2006/relationships/slide" Target="slides/slide25.xml"/><Relationship Id="rId27" Type="http://schemas.openxmlformats.org/officeDocument/2006/relationships/slide" Target="slides/slide32.xml"/><Relationship Id="rId30" Type="http://schemas.openxmlformats.org/officeDocument/2006/relationships/slide" Target="slides/slide36.xml"/><Relationship Id="rId35" Type="http://schemas.openxmlformats.org/officeDocument/2006/relationships/slide" Target="slides/slide44.xml"/><Relationship Id="rId43" Type="http://schemas.openxmlformats.org/officeDocument/2006/relationships/slide" Target="slides/slide53.xml"/><Relationship Id="rId48" Type="http://schemas.openxmlformats.org/officeDocument/2006/relationships/slide" Target="slides/slide59.xml"/><Relationship Id="rId56" Type="http://schemas.openxmlformats.org/officeDocument/2006/relationships/slide" Target="slides/slide67.xml"/><Relationship Id="rId8" Type="http://schemas.openxmlformats.org/officeDocument/2006/relationships/slide" Target="slides/slide10.xml"/><Relationship Id="rId51" Type="http://schemas.openxmlformats.org/officeDocument/2006/relationships/slide" Target="slides/slide62.xml"/><Relationship Id="rId3" Type="http://schemas.openxmlformats.org/officeDocument/2006/relationships/slide" Target="slides/slide5.xml"/><Relationship Id="rId12" Type="http://schemas.openxmlformats.org/officeDocument/2006/relationships/slide" Target="slides/slide14.xml"/><Relationship Id="rId17" Type="http://schemas.openxmlformats.org/officeDocument/2006/relationships/slide" Target="slides/slide20.xml"/><Relationship Id="rId25" Type="http://schemas.openxmlformats.org/officeDocument/2006/relationships/slide" Target="slides/slide30.xml"/><Relationship Id="rId33" Type="http://schemas.openxmlformats.org/officeDocument/2006/relationships/slide" Target="slides/slide40.xml"/><Relationship Id="rId38" Type="http://schemas.openxmlformats.org/officeDocument/2006/relationships/slide" Target="slides/slide47.xml"/><Relationship Id="rId46" Type="http://schemas.openxmlformats.org/officeDocument/2006/relationships/slide" Target="slides/slide57.xml"/><Relationship Id="rId59" Type="http://schemas.openxmlformats.org/officeDocument/2006/relationships/slide" Target="slides/slide71.xml"/><Relationship Id="rId20" Type="http://schemas.openxmlformats.org/officeDocument/2006/relationships/slide" Target="slides/slide23.xml"/><Relationship Id="rId41" Type="http://schemas.openxmlformats.org/officeDocument/2006/relationships/slide" Target="slides/slide51.xml"/><Relationship Id="rId54" Type="http://schemas.openxmlformats.org/officeDocument/2006/relationships/slide" Target="slides/slide65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5" Type="http://schemas.openxmlformats.org/officeDocument/2006/relationships/slide" Target="slides/slide18.xml"/><Relationship Id="rId23" Type="http://schemas.openxmlformats.org/officeDocument/2006/relationships/slide" Target="slides/slide26.xml"/><Relationship Id="rId28" Type="http://schemas.openxmlformats.org/officeDocument/2006/relationships/slide" Target="slides/slide33.xml"/><Relationship Id="rId36" Type="http://schemas.openxmlformats.org/officeDocument/2006/relationships/slide" Target="slides/slide45.xml"/><Relationship Id="rId49" Type="http://schemas.openxmlformats.org/officeDocument/2006/relationships/slide" Target="slides/slide60.xml"/><Relationship Id="rId57" Type="http://schemas.openxmlformats.org/officeDocument/2006/relationships/slide" Target="slides/slide68.xml"/><Relationship Id="rId10" Type="http://schemas.openxmlformats.org/officeDocument/2006/relationships/slide" Target="slides/slide12.xml"/><Relationship Id="rId31" Type="http://schemas.openxmlformats.org/officeDocument/2006/relationships/slide" Target="slides/slide37.xml"/><Relationship Id="rId44" Type="http://schemas.openxmlformats.org/officeDocument/2006/relationships/slide" Target="slides/slide54.xml"/><Relationship Id="rId52" Type="http://schemas.openxmlformats.org/officeDocument/2006/relationships/slide" Target="slides/slide63.xml"/><Relationship Id="rId60" Type="http://schemas.openxmlformats.org/officeDocument/2006/relationships/slide" Target="slides/slide72.xml"/><Relationship Id="rId4" Type="http://schemas.openxmlformats.org/officeDocument/2006/relationships/slide" Target="slides/slide6.xml"/><Relationship Id="rId9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040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040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2C62EBD-899F-4E55-A9EB-28F915DE1BF9}" type="slidenum">
              <a:rPr lang="en-US" altLang="zh-TW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14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14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F980735-782C-4F35-BA1F-6643EF7CE1D7}" type="slidenum">
              <a:rPr lang="en-US" altLang="zh-TW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24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24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7BCA646-3779-4A80-9990-CF58ECCC208E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347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34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0CE12D-B572-40D2-B659-AC0F99C2A09A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449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450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1757B95-0661-4E37-A4D3-095DE8EF885E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55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0C9E9FD-7471-41E9-9F1E-CD2C2F826664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425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42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C91F956-4F33-421D-9833-7B385DC1284F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55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0C9E9FD-7471-41E9-9F1E-CD2C2F826664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55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0C9E9FD-7471-41E9-9F1E-CD2C2F826664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55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0C9E9FD-7471-41E9-9F1E-CD2C2F826664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55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0C9E9FD-7471-41E9-9F1E-CD2C2F826664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55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0C9E9FD-7471-41E9-9F1E-CD2C2F826664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55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0C9E9FD-7471-41E9-9F1E-CD2C2F826664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55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0C9E9FD-7471-41E9-9F1E-CD2C2F826664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55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0C9E9FD-7471-41E9-9F1E-CD2C2F826664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55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0C9E9FD-7471-41E9-9F1E-CD2C2F826664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55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0C9E9FD-7471-41E9-9F1E-CD2C2F826664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425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42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C91F956-4F33-421D-9833-7B385DC1284F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425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42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C91F956-4F33-421D-9833-7B385DC1284F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630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630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CF7C77A-E42B-4AFC-92AA-BFFA2B6F8918}" type="slidenum">
              <a:rPr lang="en-US" altLang="zh-TW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73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73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41147D7-56EE-4F51-9BE8-29DE20E308F5}" type="slidenum">
              <a:rPr lang="en-US" altLang="zh-TW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70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74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907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90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82E7095-7F85-4370-AEF0-FCFBF9BF06E9}" type="slidenum">
              <a:rPr lang="en-US" altLang="zh-TW" smtClean="0"/>
              <a:pPr eaLnBrk="1" hangingPunct="1">
                <a:spcBef>
                  <a:spcPct val="0"/>
                </a:spcBef>
              </a:pPr>
              <a:t>75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6010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5623A576-3C53-4C82-B8EE-8D912C1FFC50}" type="slidenum">
              <a:rPr lang="en-US" altLang="zh-TW" smtClean="0"/>
              <a:pPr eaLnBrk="1" hangingPunct="1">
                <a:spcBef>
                  <a:spcPct val="0"/>
                </a:spcBef>
              </a:pPr>
              <a:t>76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83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83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6D02EA61-B5C1-4EBC-91EA-A944FFCC6F48}" type="slidenum">
              <a:rPr lang="en-US" altLang="zh-TW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937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938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7C3E4F0-58EB-4B19-A066-D53A80682CF0}" type="slidenum">
              <a:rPr lang="en-US" altLang="zh-TW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cYG2yY_u0m1aotcA4hrRgQ" TargetMode="External"/><Relationship Id="rId3" Type="http://schemas.openxmlformats.org/officeDocument/2006/relationships/hyperlink" Target="mailto:prgbruce@gmail.com" TargetMode="External"/><Relationship Id="rId7" Type="http://schemas.openxmlformats.org/officeDocument/2006/relationships/hyperlink" Target="http://arduino.kktix.cc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groups/Arduino.Taiwan/" TargetMode="External"/><Relationship Id="rId5" Type="http://schemas.openxmlformats.org/officeDocument/2006/relationships/hyperlink" Target="https://github.com/brucetsao/BruceCourses/tree/master/20160728_NTU" TargetMode="External"/><Relationship Id="rId4" Type="http://schemas.openxmlformats.org/officeDocument/2006/relationships/hyperlink" Target="http://taiwanarduino.blogspot.tw/" TargetMode="External"/><Relationship Id="rId9" Type="http://schemas.openxmlformats.org/officeDocument/2006/relationships/image" Target="../media/image5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u.com.tw/store/ultima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zh-TW" altLang="en-US" sz="4000" b="1" dirty="0"/>
              <a:t>創意變形車</a:t>
            </a:r>
            <a:r>
              <a:rPr lang="zh-TW" altLang="en-US" sz="4000" b="1" dirty="0" smtClean="0"/>
              <a:t>設計</a:t>
            </a:r>
            <a:r>
              <a:rPr lang="en-US" altLang="zh-TW" sz="4000" b="1" dirty="0" smtClean="0"/>
              <a:t/>
            </a:r>
            <a:br>
              <a:rPr lang="en-US" altLang="zh-TW" sz="4000" b="1" dirty="0" smtClean="0"/>
            </a:br>
            <a:r>
              <a:rPr lang="zh-TW" altLang="en-US" sz="4000" b="1" dirty="0"/>
              <a:t>使用藍</a:t>
            </a:r>
            <a:r>
              <a:rPr lang="zh-TW" altLang="en-US" sz="4000" b="1" dirty="0" smtClean="0"/>
              <a:t>芽控制機械車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/>
              <a:t>講師：曹永忠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/>
              <a:t>台灣大學台大創新設計學院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/>
              <a:t>日期：</a:t>
            </a:r>
            <a:r>
              <a:rPr lang="en-US" altLang="zh-TW" sz="2200" dirty="0"/>
              <a:t>105</a:t>
            </a:r>
            <a:r>
              <a:rPr lang="zh-TW" altLang="en-US" sz="2200" dirty="0" smtClean="0"/>
              <a:t>年</a:t>
            </a:r>
            <a:r>
              <a:rPr lang="en-US" altLang="zh-TW" sz="2200" dirty="0" smtClean="0"/>
              <a:t>7</a:t>
            </a:r>
            <a:r>
              <a:rPr lang="zh-TW" altLang="en-US" sz="2200" dirty="0" smtClean="0"/>
              <a:t>月</a:t>
            </a:r>
            <a:r>
              <a:rPr lang="en-US" altLang="zh-TW" sz="2200" dirty="0" smtClean="0"/>
              <a:t>28</a:t>
            </a:r>
            <a:r>
              <a:rPr lang="zh-TW" altLang="en-US" sz="2200" dirty="0" smtClean="0"/>
              <a:t>日</a:t>
            </a:r>
            <a:endParaRPr lang="zh-TW" altLang="en-US" sz="22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0FF8088-D254-4108-97B3-804FADCBE94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137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D4C88C7-5359-4269-948C-6AFE36F41B88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dirty="0"/>
              <a:t>找到</a:t>
            </a:r>
            <a:r>
              <a:rPr lang="en-US" altLang="zh-TW" dirty="0" err="1"/>
              <a:t>BluetoothRC</a:t>
            </a:r>
            <a:r>
              <a:rPr lang="zh-TW" altLang="zh-TW" dirty="0"/>
              <a:t>應用程式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1381" name="Picture 2" descr="找到BluetoothRC應用程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412875"/>
            <a:ext cx="3024188" cy="541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87405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E44EEC5-9B36-4AB4-B2E4-D965E7F1805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240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87AF329-FA3C-4CE5-99B8-69C7BD68ACA9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dirty="0"/>
              <a:t>找到</a:t>
            </a:r>
            <a:r>
              <a:rPr lang="en-US" altLang="zh-TW" dirty="0" err="1"/>
              <a:t>BluetoothRC</a:t>
            </a:r>
            <a:r>
              <a:rPr lang="zh-TW" altLang="zh-TW" dirty="0"/>
              <a:t>應用程式</a:t>
            </a:r>
            <a:r>
              <a:rPr lang="en-US" altLang="zh-TW" dirty="0"/>
              <a:t> -</a:t>
            </a:r>
            <a:r>
              <a:rPr lang="zh-TW" altLang="zh-TW" dirty="0"/>
              <a:t>點下安裝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405" name="Picture 2" descr="找到BluetoothRC應用程式 -點下安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1412875"/>
            <a:ext cx="2952750" cy="527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605513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9DA9BC0-C1AE-43D1-9AAB-5D7EEADD4A18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342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3430542-AA03-4339-ADB0-AAFF3173F27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en-US" altLang="zh-TW" dirty="0" err="1"/>
              <a:t>BluetoothRC</a:t>
            </a:r>
            <a:r>
              <a:rPr lang="zh-TW" altLang="zh-TW" dirty="0"/>
              <a:t>應用程式安裝主畫面要求授權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3429" name="Picture 2" descr="BluetoothRC應用程式安裝主畫面要求授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1609725"/>
            <a:ext cx="2881312" cy="50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2450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93B2B1F-14C6-4E82-8100-2E9F101772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445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6176C55-77A1-415E-8A15-82E6542A47DF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en-US" altLang="zh-TW" dirty="0" err="1"/>
              <a:t>BluetoothRC</a:t>
            </a:r>
            <a:r>
              <a:rPr lang="zh-TW" altLang="zh-TW" dirty="0"/>
              <a:t>應用程式安裝中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4453" name="Picture 2" descr="BluetoothRC應用程式安裝中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341438"/>
            <a:ext cx="3024188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6176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508820-F8AF-4743-8C9C-3ED4F6B75C0F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547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5B3B181-E930-4A94-8640-698D568D99C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en-US" altLang="zh-TW" dirty="0" err="1"/>
              <a:t>BluetoothRC</a:t>
            </a:r>
            <a:r>
              <a:rPr lang="zh-TW" altLang="zh-TW" dirty="0"/>
              <a:t>應用程式安裝完成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5477" name="Picture 2" descr="BluetoothRC應用程式安裝完成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1484313"/>
            <a:ext cx="2936875" cy="519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76367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54AEDD5-E12A-47A9-9006-FD2E6D4474CC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649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3CA1A79-DC80-4C2E-97AD-704FD6BDA7A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en-US" altLang="zh-TW" dirty="0" err="1"/>
              <a:t>BluetoothRC</a:t>
            </a:r>
            <a:r>
              <a:rPr lang="zh-TW" altLang="zh-TW" dirty="0"/>
              <a:t>應用程式安裝完成後執行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6501" name="Picture 2" descr="BluetoothRC應用程式安裝完成後執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425" y="1484313"/>
            <a:ext cx="2938463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815925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81B8770-D0B4-42E2-935C-33BAB9C7927E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5235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F8445FE-F66D-4783-96EF-786D101CB18E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9523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algn="ctr"/>
            <a:r>
              <a:rPr lang="zh-TW" altLang="zh-TW" b="1" dirty="0"/>
              <a:t>手機安裝藍芽裝置</a:t>
            </a:r>
          </a:p>
        </p:txBody>
      </p:sp>
    </p:spTree>
    <p:extLst>
      <p:ext uri="{BB962C8B-B14F-4D97-AF65-F5344CB8AC3E}">
        <p14:creationId xmlns:p14="http://schemas.microsoft.com/office/powerpoint/2010/main" val="38228237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54AEDD5-E12A-47A9-9006-FD2E6D4474CC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649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3CA1A79-DC80-4C2E-97AD-704FD6BDA7A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dirty="0"/>
              <a:t>手機主畫面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1986" name="Picture 2" descr="手機主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412776"/>
            <a:ext cx="2880320" cy="5124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32054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54AEDD5-E12A-47A9-9006-FD2E6D4474CC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649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3CA1A79-DC80-4C2E-97AD-704FD6BDA7A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dirty="0"/>
              <a:t>設定主畫面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3010" name="Picture 2" descr="設定主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412775"/>
            <a:ext cx="2852920" cy="5084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9072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54AEDD5-E12A-47A9-9006-FD2E6D4474CC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649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3CA1A79-DC80-4C2E-97AD-704FD6BDA7A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dirty="0"/>
              <a:t>目前已連接藍芽畫面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4034" name="Picture 2" descr="目前已連接藍芽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062" y="1412776"/>
            <a:ext cx="3044106" cy="536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9072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980728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手機篇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安裝</a:t>
            </a:r>
            <a:r>
              <a:rPr lang="en-US" altLang="zh-TW" sz="2000" b="1" dirty="0">
                <a:solidFill>
                  <a:srgbClr val="E56700"/>
                </a:solidFill>
              </a:rPr>
              <a:t>Bluetooth RC </a:t>
            </a:r>
            <a:r>
              <a:rPr lang="en-US" altLang="zh-TW" sz="2000" b="1" dirty="0" smtClean="0">
                <a:solidFill>
                  <a:srgbClr val="E56700"/>
                </a:solidFill>
              </a:rPr>
              <a:t>APPs</a:t>
            </a:r>
            <a:r>
              <a:rPr lang="zh-TW" altLang="en-US" sz="2000" b="1" dirty="0" smtClean="0">
                <a:solidFill>
                  <a:srgbClr val="E56700"/>
                </a:solidFill>
              </a:rPr>
              <a:t> 應用程式</a:t>
            </a:r>
            <a:endParaRPr lang="zh-TW" altLang="en-US" sz="2000" b="1" dirty="0">
              <a:solidFill>
                <a:srgbClr val="E56700"/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手機安裝藍芽裝置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機械車安裝藍芽篇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安裝藍芽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麵包版安裝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藍芽電路安裝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系統開發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啟動開發環境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讀取</a:t>
            </a:r>
            <a:r>
              <a:rPr lang="en-US" altLang="zh-TW" sz="2000" b="1" dirty="0" err="1">
                <a:solidFill>
                  <a:srgbClr val="E56700"/>
                </a:solidFill>
              </a:rPr>
              <a:t>BT_Talk</a:t>
            </a:r>
            <a:r>
              <a:rPr lang="zh-TW" altLang="en-US" sz="2000" b="1" dirty="0">
                <a:solidFill>
                  <a:srgbClr val="E56700"/>
                </a:solidFill>
              </a:rPr>
              <a:t>資料</a:t>
            </a: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b="1" dirty="0" err="1">
                <a:solidFill>
                  <a:srgbClr val="E56700"/>
                </a:solidFill>
              </a:rPr>
              <a:t>BluetoothRC</a:t>
            </a:r>
            <a:r>
              <a:rPr lang="zh-TW" altLang="en-US" sz="2000" b="1" dirty="0">
                <a:solidFill>
                  <a:srgbClr val="E56700"/>
                </a:solidFill>
              </a:rPr>
              <a:t>應用程式通訊測試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藍芽控制機械</a:t>
            </a:r>
            <a:r>
              <a:rPr lang="zh-TW" altLang="en-US" sz="2000" b="1" dirty="0" smtClean="0">
                <a:solidFill>
                  <a:srgbClr val="E56700"/>
                </a:solidFill>
              </a:rPr>
              <a:t>車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rgbClr val="E56700"/>
                </a:solidFill>
              </a:rPr>
              <a:t>Q&amp;A</a:t>
            </a:r>
            <a:endParaRPr lang="zh-TW" altLang="en-US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關於作者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參考資料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endParaRPr kumimoji="0" lang="en-US" altLang="zh-TW" sz="2000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54AEDD5-E12A-47A9-9006-FD2E6D4474CC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649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3CA1A79-DC80-4C2E-97AD-704FD6BDA7A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dirty="0"/>
              <a:t>搜尋藍芽裝置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5058" name="Picture 2" descr="搜尋藍芽裝置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708" y="1484784"/>
            <a:ext cx="2966460" cy="5309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9072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54AEDD5-E12A-47A9-9006-FD2E6D4474CC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649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3CA1A79-DC80-4C2E-97AD-704FD6BDA7A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dirty="0"/>
              <a:t>第一次配對</a:t>
            </a:r>
            <a:r>
              <a:rPr lang="en-US" altLang="zh-TW" dirty="0"/>
              <a:t>-</a:t>
            </a:r>
            <a:r>
              <a:rPr lang="zh-TW" altLang="zh-TW" dirty="0"/>
              <a:t>要求輸入配對碼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6082" name="Picture 2" descr="第一次配對-要求輸入配對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81" y="1412775"/>
            <a:ext cx="3024336" cy="5389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9072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54AEDD5-E12A-47A9-9006-FD2E6D4474CC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649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3CA1A79-DC80-4C2E-97AD-704FD6BDA7A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dirty="0"/>
              <a:t>藍芽要求配對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7106" name="Picture 2" descr="藍芽要求配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400" y="1340767"/>
            <a:ext cx="3073775" cy="544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9072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54AEDD5-E12A-47A9-9006-FD2E6D4474CC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649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3CA1A79-DC80-4C2E-97AD-704FD6BDA7A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dirty="0"/>
              <a:t>輸入配對密碼</a:t>
            </a:r>
            <a:r>
              <a:rPr lang="en-US" altLang="zh-TW" dirty="0"/>
              <a:t>(1234)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8130" name="Picture 2" descr="輸入佩對密碼(123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0768"/>
            <a:ext cx="3024336" cy="534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9072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54AEDD5-E12A-47A9-9006-FD2E6D4474CC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649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3CA1A79-DC80-4C2E-97AD-704FD6BDA7A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dirty="0"/>
              <a:t>完成配對後</a:t>
            </a:r>
            <a:r>
              <a:rPr lang="en-US" altLang="zh-TW" dirty="0"/>
              <a:t>-</a:t>
            </a:r>
            <a:r>
              <a:rPr lang="zh-TW" altLang="zh-TW" dirty="0"/>
              <a:t>出現在已配對區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9154" name="Picture 2" descr="完成配對後-出現在已配對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340768"/>
            <a:ext cx="3042368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9072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54AEDD5-E12A-47A9-9006-FD2E6D4474CC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649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3CA1A79-DC80-4C2E-97AD-704FD6BDA7A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dirty="0"/>
              <a:t>目前已連接藍芽畫面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0178" name="Picture 2" descr="目前已連接藍芽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22031"/>
            <a:ext cx="3024336" cy="5359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9072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54AEDD5-E12A-47A9-9006-FD2E6D4474CC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649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3CA1A79-DC80-4C2E-97AD-704FD6BDA7A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dirty="0"/>
              <a:t>完成藍芽配對等完成畫面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1202" name="Picture 2" descr="完成藍芽配對等完成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412776"/>
            <a:ext cx="2952328" cy="520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9072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機械車安裝藍芽篇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92114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安裝藍芽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1817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zh-TW" altLang="en-US" dirty="0" smtClean="0"/>
              <a:t>藍芽模組</a:t>
            </a:r>
            <a:r>
              <a:rPr kumimoji="0" lang="en-US" altLang="zh-TW" dirty="0" smtClean="0"/>
              <a:t>-HC-05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026" name="Picture 2" descr="D:\永忠研究\開課\台大創新設計學院\201607台大開課\fig\HC-05藍牙模組腳位圖JP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1" y="2348880"/>
            <a:ext cx="9028255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手機篇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1940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zh-TW" altLang="en-US" dirty="0"/>
              <a:t>藍芽模組</a:t>
            </a:r>
            <a:r>
              <a:rPr kumimoji="0" lang="en-US" altLang="zh-TW" dirty="0"/>
              <a:t>-</a:t>
            </a:r>
            <a:r>
              <a:rPr kumimoji="0" lang="en-US" altLang="zh-TW" dirty="0" smtClean="0"/>
              <a:t>HC-05</a:t>
            </a:r>
            <a:r>
              <a:rPr kumimoji="0" lang="zh-TW" altLang="en-US" dirty="0" smtClean="0"/>
              <a:t>腳位說明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開課\台大創新設計學院\201607台大開課\fig\附帶底板的HC-05藍牙模組接腳圖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850159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zh-TW" altLang="en-US" dirty="0"/>
              <a:t>藍芽模組</a:t>
            </a:r>
            <a:r>
              <a:rPr kumimoji="0" lang="en-US" altLang="zh-TW" dirty="0" smtClean="0"/>
              <a:t>-</a:t>
            </a:r>
            <a:r>
              <a:rPr kumimoji="0" lang="zh-TW" altLang="en-US" dirty="0" smtClean="0"/>
              <a:t>取出</a:t>
            </a:r>
            <a:r>
              <a:rPr kumimoji="0" lang="en-US" altLang="zh-TW" dirty="0" smtClean="0"/>
              <a:t>HC-05</a:t>
            </a:r>
            <a:r>
              <a:rPr kumimoji="0" lang="zh-TW" altLang="en-US" dirty="0" smtClean="0"/>
              <a:t>與杜邦線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3075" name="Picture 3" descr="D:\永忠研究\開課\台大創新設計學院\201607台大開課\fig\DSC_119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7560840" cy="502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zh-TW" altLang="en-US" dirty="0"/>
              <a:t>藍芽模組</a:t>
            </a:r>
            <a:r>
              <a:rPr kumimoji="0" lang="en-US" altLang="zh-TW" dirty="0" smtClean="0"/>
              <a:t>-</a:t>
            </a:r>
            <a:r>
              <a:rPr kumimoji="0" lang="zh-TW" altLang="en-US" dirty="0" smtClean="0"/>
              <a:t>插入電源接腳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4098" name="Picture 2" descr="D:\永忠研究\開課\台大創新設計學院\201607台大開課\fig\DSC_12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7848872" cy="52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3851920" y="3140968"/>
            <a:ext cx="3240360" cy="136815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72270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zh-TW" altLang="en-US" dirty="0"/>
              <a:t>藍芽模組</a:t>
            </a:r>
            <a:r>
              <a:rPr kumimoji="0" lang="en-US" altLang="zh-TW" dirty="0" smtClean="0"/>
              <a:t>-</a:t>
            </a:r>
            <a:r>
              <a:rPr kumimoji="0" lang="zh-TW" altLang="en-US" dirty="0" smtClean="0"/>
              <a:t>插入串列通訊埠接腳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5122" name="Picture 2" descr="D:\永忠研究\開課\台大創新設計學院\201607台大開課\fig\DSC_12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798"/>
            <a:ext cx="7416824" cy="493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3851920" y="3140968"/>
            <a:ext cx="4104456" cy="68407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72270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麵包版安裝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440876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麵包</a:t>
            </a:r>
            <a:r>
              <a:rPr lang="zh-TW" altLang="en-US" dirty="0" smtClean="0"/>
              <a:t>版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6146" name="Picture 2" descr="D:\永忠研究\開課\台大創新設計學院\201607台大開課\fig\麵包版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72816"/>
            <a:ext cx="5976664" cy="421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270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取出麵包版與雙工杜邦線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7171" name="Picture 3" descr="D:\永忠研究\開課\台大創新設計學院\201607台大開課\fig\DSC_120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35494"/>
            <a:ext cx="7311981" cy="486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270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杜邦</a:t>
            </a:r>
            <a:r>
              <a:rPr lang="zh-TW" altLang="en-US" dirty="0" smtClean="0"/>
              <a:t>線插入麵包版電源部分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Picture 2" descr="D:\永忠研究\開課\台大創新設計學院\201607台大開課\fig\DSC_120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363942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270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 smtClean="0"/>
              <a:t>另一端杜</a:t>
            </a:r>
            <a:r>
              <a:rPr lang="zh-TW" altLang="en-US" dirty="0"/>
              <a:t>邦線</a:t>
            </a:r>
            <a:r>
              <a:rPr lang="zh-TW" altLang="en-US" dirty="0" smtClean="0"/>
              <a:t>插入開發板電源</a:t>
            </a:r>
            <a:r>
              <a:rPr lang="zh-TW" altLang="en-US" dirty="0"/>
              <a:t>部分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9218" name="Picture 2" descr="D:\永忠研究\開課\台大創新設計學院\201607台大開課\fig\DSC_12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16" y="1340768"/>
            <a:ext cx="7920880" cy="526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270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藍芽</a:t>
            </a:r>
            <a:r>
              <a:rPr lang="zh-TW" altLang="en-US" dirty="0" smtClean="0"/>
              <a:t>電路安裝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920238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81B8770-D0B4-42E2-935C-33BAB9C7927E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5235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F8445FE-F66D-4783-96EF-786D101CB18E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9523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安裝</a:t>
            </a:r>
            <a:r>
              <a:rPr lang="en-US" altLang="zh-TW" dirty="0" smtClean="0"/>
              <a:t>Bluetooth RC APPs</a:t>
            </a:r>
            <a:br>
              <a:rPr lang="en-US" altLang="zh-TW" dirty="0" smtClean="0"/>
            </a:br>
            <a:r>
              <a:rPr lang="zh-TW" altLang="en-US" dirty="0" smtClean="0"/>
              <a:t>應用程式</a:t>
            </a:r>
          </a:p>
        </p:txBody>
      </p:sp>
    </p:spTree>
    <p:extLst>
      <p:ext uri="{BB962C8B-B14F-4D97-AF65-F5344CB8AC3E}">
        <p14:creationId xmlns:p14="http://schemas.microsoft.com/office/powerpoint/2010/main" val="396411710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zh-TW" altLang="en-US" dirty="0"/>
              <a:t>藍芽模組</a:t>
            </a:r>
            <a:r>
              <a:rPr kumimoji="0" lang="en-US" altLang="zh-TW" dirty="0"/>
              <a:t>-</a:t>
            </a:r>
            <a:r>
              <a:rPr kumimoji="0" lang="en-US" altLang="zh-TW" dirty="0" smtClean="0"/>
              <a:t>HC-05</a:t>
            </a:r>
            <a:r>
              <a:rPr kumimoji="0" lang="zh-TW" altLang="en-US" dirty="0" smtClean="0"/>
              <a:t>電源部分插 入麵包板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0242" name="Picture 2" descr="D:\永忠研究\開課\台大創新設計學院\201607台大開課\fig\DSC_12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7920880" cy="526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270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zh-TW" altLang="en-US" dirty="0"/>
              <a:t>藍芽模組</a:t>
            </a:r>
            <a:r>
              <a:rPr kumimoji="0" lang="en-US" altLang="zh-TW" dirty="0"/>
              <a:t>-HC-05</a:t>
            </a:r>
            <a:r>
              <a:rPr kumimoji="0" lang="zh-TW" altLang="en-US" dirty="0"/>
              <a:t>腳位說明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096299"/>
              </p:ext>
            </p:extLst>
          </p:nvPr>
        </p:nvGraphicFramePr>
        <p:xfrm>
          <a:off x="1115616" y="1340768"/>
          <a:ext cx="6984776" cy="450869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{912C8C85-51F0-491E-9774-3900AFEF0FD7}</a:tableStyleId>
              </a:tblPr>
              <a:tblGrid>
                <a:gridCol w="3346614"/>
                <a:gridCol w="3638162"/>
              </a:tblGrid>
              <a:tr h="794746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</a:rPr>
                        <a:t>藍芽模組</a:t>
                      </a:r>
                      <a:r>
                        <a:rPr lang="en-US" sz="2000" kern="100" dirty="0">
                          <a:effectLst/>
                        </a:rPr>
                        <a:t>(HC-05)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Arduino </a:t>
                      </a:r>
                      <a:r>
                        <a:rPr lang="zh-TW" sz="2000" kern="0">
                          <a:effectLst/>
                        </a:rPr>
                        <a:t>開發板</a:t>
                      </a:r>
                      <a:endParaRPr lang="zh-TW" sz="20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372633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VCC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Arduino Uno +5V</a:t>
                      </a:r>
                      <a:endParaRPr lang="zh-TW" sz="20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372633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GND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Arduino Uno GND</a:t>
                      </a:r>
                      <a:endParaRPr lang="zh-TW" sz="20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794746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TX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Arduino Uno </a:t>
                      </a:r>
                      <a:r>
                        <a:rPr lang="en-US" sz="2000" kern="0" dirty="0" err="1">
                          <a:effectLst/>
                        </a:rPr>
                        <a:t>digitalPin</a:t>
                      </a:r>
                      <a:r>
                        <a:rPr lang="en-US" sz="2000" kern="0" dirty="0">
                          <a:effectLst/>
                        </a:rPr>
                        <a:t> </a:t>
                      </a:r>
                      <a:r>
                        <a:rPr lang="en-US" sz="2000" kern="0" dirty="0" smtClean="0">
                          <a:effectLst/>
                        </a:rPr>
                        <a:t>2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794746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RX</a:t>
                      </a:r>
                      <a:endParaRPr lang="zh-TW" sz="20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Arduino Uno </a:t>
                      </a:r>
                      <a:r>
                        <a:rPr lang="en-US" sz="2000" kern="0" dirty="0" err="1">
                          <a:effectLst/>
                        </a:rPr>
                        <a:t>digitalPin</a:t>
                      </a:r>
                      <a:r>
                        <a:rPr lang="en-US" sz="2000" kern="0" dirty="0">
                          <a:effectLst/>
                        </a:rPr>
                        <a:t> </a:t>
                      </a:r>
                      <a:r>
                        <a:rPr lang="en-US" sz="2000" kern="0" dirty="0" smtClean="0">
                          <a:effectLst/>
                        </a:rPr>
                        <a:t>3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794746"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000" kern="100" dirty="0" smtClean="0">
                        <a:effectLst/>
                      </a:endParaRPr>
                    </a:p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</a:endParaRPr>
                    </a:p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</a:rPr>
                        <a:t>藍芽模組</a:t>
                      </a:r>
                      <a:r>
                        <a:rPr lang="en-US" sz="2000" kern="100" dirty="0">
                          <a:effectLst/>
                        </a:rPr>
                        <a:t>(HC-05/HC-06)</a:t>
                      </a:r>
                      <a:endParaRPr lang="zh-TW" sz="2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265" name="Picture 1" descr="HC-05藍牙模組腳位圖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581128"/>
            <a:ext cx="455662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270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8154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  <p:extLst>
      <p:ext uri="{BB962C8B-B14F-4D97-AF65-F5344CB8AC3E}">
        <p14:creationId xmlns:p14="http://schemas.microsoft.com/office/powerpoint/2010/main" val="32284303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3891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5392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6400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125005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46878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3703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en-US" altLang="zh-TW" dirty="0"/>
              <a:t>Bluetooth RC</a:t>
            </a:r>
            <a:r>
              <a:rPr lang="zh-TW" altLang="zh-TW" dirty="0"/>
              <a:t>下載網址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6261" name="Picture 2" descr="BlueToothR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557338"/>
            <a:ext cx="496887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84628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讀取</a:t>
            </a:r>
            <a:r>
              <a:rPr lang="en-US" altLang="zh-TW" dirty="0" err="1" smtClean="0"/>
              <a:t>BT_Talk</a:t>
            </a:r>
            <a:r>
              <a:rPr lang="zh-TW" altLang="en-US" dirty="0" smtClean="0"/>
              <a:t>資料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82042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</a:t>
            </a:r>
            <a:r>
              <a:rPr lang="zh-TW" altLang="en-US" b="1" dirty="0" smtClean="0"/>
              <a:t>程式</a:t>
            </a:r>
            <a:r>
              <a:rPr lang="en-US" altLang="zh-TW" dirty="0" err="1"/>
              <a:t>BT_Talk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63443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BT_Talk</a:t>
            </a:r>
            <a:r>
              <a:rPr lang="zh-TW" altLang="en-US" b="1" dirty="0" smtClean="0"/>
              <a:t>程式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#define </a:t>
            </a:r>
            <a:r>
              <a:rPr lang="en-US" altLang="zh-TW" kern="0" dirty="0" err="1"/>
              <a:t>TXPin</a:t>
            </a:r>
            <a:r>
              <a:rPr lang="en-US" altLang="zh-TW" kern="0" dirty="0"/>
              <a:t> 3		</a:t>
            </a:r>
            <a:r>
              <a:rPr lang="zh-TW" altLang="en-US" kern="0" dirty="0"/>
              <a:t>定義藍芽接收腳位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#define </a:t>
            </a:r>
            <a:r>
              <a:rPr lang="en-US" altLang="zh-TW" kern="0" dirty="0" err="1" smtClean="0"/>
              <a:t>RXPin</a:t>
            </a:r>
            <a:r>
              <a:rPr lang="en-US" altLang="zh-TW" kern="0" dirty="0" smtClean="0"/>
              <a:t> 2</a:t>
            </a:r>
            <a:r>
              <a:rPr lang="en-US" altLang="zh-TW" kern="0" dirty="0"/>
              <a:t>		</a:t>
            </a:r>
            <a:r>
              <a:rPr lang="zh-TW" altLang="en-US" kern="0" dirty="0"/>
              <a:t>定義藍</a:t>
            </a:r>
            <a:r>
              <a:rPr lang="zh-TW" altLang="en-US" kern="0" dirty="0" smtClean="0"/>
              <a:t>芽</a:t>
            </a:r>
            <a:r>
              <a:rPr lang="zh-TW" altLang="en-US" kern="0" dirty="0"/>
              <a:t>發射</a:t>
            </a:r>
            <a:r>
              <a:rPr lang="zh-TW" altLang="en-US" kern="0" dirty="0" smtClean="0"/>
              <a:t>腳位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SoftwareSerial.h</a:t>
            </a:r>
            <a:r>
              <a:rPr lang="en-US" altLang="zh-TW" kern="0" dirty="0"/>
              <a:t>&gt;   // </a:t>
            </a:r>
            <a:r>
              <a:rPr lang="zh-TW" altLang="en-US" kern="0" dirty="0"/>
              <a:t>引用程式</a:t>
            </a:r>
            <a:r>
              <a:rPr lang="zh-TW" altLang="en-US" kern="0" dirty="0" smtClean="0"/>
              <a:t>庫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SoftwareSerial</a:t>
            </a:r>
            <a:r>
              <a:rPr lang="en-US" altLang="zh-TW" kern="0" dirty="0"/>
              <a:t> BT(</a:t>
            </a:r>
            <a:r>
              <a:rPr lang="en-US" altLang="zh-TW" kern="0" dirty="0" err="1"/>
              <a:t>RXPin</a:t>
            </a:r>
            <a:r>
              <a:rPr lang="en-US" altLang="zh-TW" kern="0" dirty="0"/>
              <a:t>, </a:t>
            </a:r>
            <a:r>
              <a:rPr lang="en-US" altLang="zh-TW" kern="0" dirty="0" err="1"/>
              <a:t>TXPin</a:t>
            </a:r>
            <a:r>
              <a:rPr lang="en-US" altLang="zh-TW" kern="0" dirty="0"/>
              <a:t>); // </a:t>
            </a:r>
            <a:r>
              <a:rPr lang="zh-TW" altLang="en-US" kern="0" dirty="0"/>
              <a:t>接收腳</a:t>
            </a:r>
            <a:r>
              <a:rPr lang="en-US" altLang="zh-TW" kern="0" dirty="0"/>
              <a:t>, </a:t>
            </a:r>
            <a:r>
              <a:rPr lang="zh-TW" altLang="en-US" kern="0" dirty="0"/>
              <a:t>傳送</a:t>
            </a:r>
            <a:r>
              <a:rPr lang="zh-TW" altLang="en-US" kern="0" dirty="0" smtClean="0"/>
              <a:t>腳  產生串列埠物件</a:t>
            </a:r>
            <a:endParaRPr lang="en-US" altLang="zh-TW" kern="0" dirty="0" smtClean="0"/>
          </a:p>
          <a:p>
            <a:pPr>
              <a:defRPr/>
            </a:pPr>
            <a:r>
              <a:rPr lang="zh-TW" altLang="en-US" kern="0" dirty="0"/>
              <a:t> </a:t>
            </a:r>
            <a:r>
              <a:rPr lang="en-US" altLang="zh-TW" kern="0" dirty="0" err="1"/>
              <a:t>Serial.begin</a:t>
            </a:r>
            <a:r>
              <a:rPr lang="en-US" altLang="zh-TW" kern="0" dirty="0"/>
              <a:t>(9600);   // </a:t>
            </a:r>
            <a:r>
              <a:rPr lang="zh-TW" altLang="en-US" kern="0" dirty="0"/>
              <a:t>與電腦序列埠</a:t>
            </a:r>
            <a:r>
              <a:rPr lang="zh-TW" altLang="en-US" kern="0" dirty="0" smtClean="0"/>
              <a:t>連線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BT.begin</a:t>
            </a:r>
            <a:r>
              <a:rPr lang="en-US" altLang="zh-TW" kern="0" dirty="0"/>
              <a:t>(9600</a:t>
            </a:r>
            <a:r>
              <a:rPr lang="en-US" altLang="zh-TW" kern="0" dirty="0" smtClean="0"/>
              <a:t>);</a:t>
            </a:r>
            <a:r>
              <a:rPr lang="zh-TW" altLang="en-US" kern="0" dirty="0" smtClean="0"/>
              <a:t> </a:t>
            </a:r>
            <a:r>
              <a:rPr lang="en-US" altLang="zh-TW" kern="0" dirty="0"/>
              <a:t>		// </a:t>
            </a:r>
            <a:r>
              <a:rPr lang="zh-TW" altLang="en-US" kern="0" dirty="0"/>
              <a:t>設定藍牙模組的連線</a:t>
            </a:r>
            <a:r>
              <a:rPr lang="zh-TW" altLang="en-US" kern="0" dirty="0" smtClean="0"/>
              <a:t>速率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if (</a:t>
            </a:r>
            <a:r>
              <a:rPr lang="en-US" altLang="zh-TW" kern="0" dirty="0" err="1"/>
              <a:t>BT.available</a:t>
            </a:r>
            <a:r>
              <a:rPr lang="en-US" altLang="zh-TW" kern="0" dirty="0" smtClean="0"/>
              <a:t>())		</a:t>
            </a:r>
            <a:r>
              <a:rPr lang="zh-TW" altLang="en-US" kern="0" dirty="0" smtClean="0"/>
              <a:t>假如有資料送入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val</a:t>
            </a:r>
            <a:r>
              <a:rPr lang="en-US" altLang="zh-TW" kern="0" dirty="0"/>
              <a:t> = </a:t>
            </a:r>
            <a:r>
              <a:rPr lang="en-US" altLang="zh-TW" kern="0" dirty="0" err="1"/>
              <a:t>BT.read</a:t>
            </a:r>
            <a:r>
              <a:rPr lang="en-US" altLang="zh-TW" kern="0" dirty="0" smtClean="0"/>
              <a:t>();		//</a:t>
            </a:r>
            <a:r>
              <a:rPr lang="zh-TW" altLang="en-US" kern="0" dirty="0" smtClean="0"/>
              <a:t>讀出</a:t>
            </a:r>
            <a:r>
              <a:rPr lang="zh-TW" altLang="en-US" kern="0" dirty="0"/>
              <a:t>送</a:t>
            </a:r>
            <a:r>
              <a:rPr lang="zh-TW" altLang="en-US" kern="0" dirty="0" smtClean="0"/>
              <a:t>入</a:t>
            </a:r>
            <a:r>
              <a:rPr lang="zh-TW" altLang="en-US" kern="0" dirty="0"/>
              <a:t>資料</a:t>
            </a:r>
            <a:endParaRPr lang="en-US" altLang="zh-TW" kern="0" dirty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50993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BT_Talk</a:t>
            </a:r>
            <a:r>
              <a:rPr lang="zh-TW" altLang="en-US" b="1" dirty="0" smtClean="0"/>
              <a:t>程式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Serial.print</a:t>
            </a:r>
            <a:r>
              <a:rPr lang="en-US" altLang="zh-TW" kern="0" dirty="0"/>
              <a:t>(</a:t>
            </a:r>
            <a:r>
              <a:rPr lang="en-US" altLang="zh-TW" kern="0" dirty="0" err="1"/>
              <a:t>val</a:t>
            </a:r>
            <a:r>
              <a:rPr lang="en-US" altLang="zh-TW" kern="0" dirty="0" smtClean="0"/>
              <a:t>);		</a:t>
            </a:r>
            <a:r>
              <a:rPr lang="zh-TW" altLang="en-US" kern="0" dirty="0" smtClean="0"/>
              <a:t>印出</a:t>
            </a:r>
            <a:r>
              <a:rPr lang="zh-TW" altLang="en-US" kern="0" dirty="0"/>
              <a:t>送入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if (</a:t>
            </a:r>
            <a:r>
              <a:rPr lang="en-US" altLang="zh-TW" kern="0" dirty="0" err="1"/>
              <a:t>Serial.available</a:t>
            </a:r>
            <a:r>
              <a:rPr lang="en-US" altLang="zh-TW" kern="0" dirty="0" smtClean="0"/>
              <a:t>())	</a:t>
            </a:r>
            <a:r>
              <a:rPr lang="zh-TW" altLang="en-US" kern="0" dirty="0"/>
              <a:t> 若收到「序列埠監控視窗」的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BT.write</a:t>
            </a:r>
            <a:r>
              <a:rPr lang="en-US" altLang="zh-TW" kern="0" dirty="0"/>
              <a:t>(</a:t>
            </a:r>
            <a:r>
              <a:rPr lang="en-US" altLang="zh-TW" kern="0" dirty="0" err="1"/>
              <a:t>val</a:t>
            </a:r>
            <a:r>
              <a:rPr lang="en-US" altLang="zh-TW" kern="0" dirty="0" smtClean="0"/>
              <a:t>);		</a:t>
            </a:r>
            <a:r>
              <a:rPr lang="zh-TW" altLang="en-US" kern="0" dirty="0" smtClean="0"/>
              <a:t>將資料送往藍芽</a:t>
            </a:r>
            <a:endParaRPr lang="en-US" altLang="zh-TW" kern="0" dirty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0795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zh-TW" dirty="0"/>
              <a:t>藍牙模組</a:t>
            </a:r>
            <a:r>
              <a:rPr lang="en-US" altLang="zh-TW" dirty="0"/>
              <a:t> HC-05</a:t>
            </a:r>
            <a:r>
              <a:rPr lang="zh-TW" altLang="zh-TW" dirty="0"/>
              <a:t>測試程式一結果畫面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 descr="藍牙模組 HC-05測試程式一結果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735" r="2020"/>
          <a:stretch>
            <a:fillRect/>
          </a:stretch>
        </p:blipFill>
        <p:spPr bwMode="auto">
          <a:xfrm>
            <a:off x="1259632" y="1448807"/>
            <a:ext cx="6779096" cy="479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75507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81B8770-D0B4-42E2-935C-33BAB9C7927E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5235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F8445FE-F66D-4783-96EF-786D101CB18E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9523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6939483" cy="1371600"/>
          </a:xfrm>
        </p:spPr>
        <p:txBody>
          <a:bodyPr/>
          <a:lstStyle/>
          <a:p>
            <a:r>
              <a:rPr lang="en-US" altLang="zh-TW" b="1" dirty="0" err="1"/>
              <a:t>BluetoothRC</a:t>
            </a:r>
            <a:r>
              <a:rPr lang="zh-TW" altLang="zh-TW" b="1" dirty="0"/>
              <a:t>應用程式通訊測試</a:t>
            </a:r>
          </a:p>
        </p:txBody>
      </p:sp>
    </p:spTree>
    <p:extLst>
      <p:ext uri="{BB962C8B-B14F-4D97-AF65-F5344CB8AC3E}">
        <p14:creationId xmlns:p14="http://schemas.microsoft.com/office/powerpoint/2010/main" val="37504276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</a:t>
            </a:r>
            <a:r>
              <a:rPr lang="zh-TW" altLang="zh-TW" dirty="0"/>
              <a:t>桌面的</a:t>
            </a:r>
            <a:r>
              <a:rPr lang="en-US" altLang="zh-TW" dirty="0" err="1"/>
              <a:t>BluetoothRC</a:t>
            </a:r>
            <a:r>
              <a:rPr lang="zh-TW" altLang="zh-TW" dirty="0" smtClean="0"/>
              <a:t>應用程式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 descr="桌面的BluetoothRC應用程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348734"/>
            <a:ext cx="2880320" cy="513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11762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en-US" altLang="zh-TW" dirty="0" err="1"/>
              <a:t>BluetoothRC</a:t>
            </a:r>
            <a:r>
              <a:rPr lang="zh-TW" altLang="zh-TW" dirty="0"/>
              <a:t>應用程式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 descr="執行BluetoothRC應用程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412776"/>
            <a:ext cx="2959292" cy="514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2398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BluetoothRC</a:t>
            </a:r>
            <a:r>
              <a:rPr lang="en-US" altLang="zh-TW" dirty="0"/>
              <a:t> </a:t>
            </a:r>
            <a:r>
              <a:rPr lang="en-US" altLang="zh-TW" dirty="0" err="1"/>
              <a:t>init</a:t>
            </a:r>
            <a:r>
              <a:rPr lang="en-US" altLang="zh-TW" dirty="0"/>
              <a:t> </a:t>
            </a:r>
            <a:r>
              <a:rPr lang="zh-TW" altLang="zh-TW" dirty="0"/>
              <a:t>應用程式執行中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 descr="BluetoothRC應用程式執行中in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40767"/>
            <a:ext cx="2880320" cy="510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2398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BluetoothRC</a:t>
            </a:r>
            <a:r>
              <a:rPr lang="zh-TW" altLang="zh-TW" dirty="0" smtClean="0"/>
              <a:t>應用程式執行主畫面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 descr="BluetoothRC應用程式執行主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12776"/>
            <a:ext cx="2736304" cy="4853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2398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413D4A-B3EA-4CEF-A4DC-559B9B8CCEA4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728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3C478A-87E1-40CB-9CC5-3D4C353C15C6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dirty="0"/>
              <a:t>手機主畫面進入</a:t>
            </a:r>
            <a:r>
              <a:rPr lang="en-US" altLang="zh-TW" dirty="0"/>
              <a:t>play</a:t>
            </a:r>
            <a:r>
              <a:rPr lang="zh-TW" altLang="zh-TW" dirty="0"/>
              <a:t>商店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7285" name="Picture 2" descr="手機主畫面進入play商店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1341438"/>
            <a:ext cx="29845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365242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 </a:t>
            </a:r>
            <a:r>
              <a:rPr lang="en-US" altLang="zh-TW" dirty="0" err="1"/>
              <a:t>BluetoothRC</a:t>
            </a:r>
            <a:r>
              <a:rPr lang="zh-TW" altLang="zh-TW" dirty="0"/>
              <a:t>應用程式執行主畫面</a:t>
            </a:r>
            <a:r>
              <a:rPr lang="en-US" altLang="zh-TW" dirty="0"/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 </a:t>
            </a:r>
            <a:r>
              <a:rPr lang="zh-TW" altLang="zh-TW" dirty="0"/>
              <a:t>選取藍芽裝置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2226" name="Picture 2" descr="BluetoothRC應用程式執行主畫面 - 選取藍芽裝置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06152"/>
            <a:ext cx="2880320" cy="5143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2398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 </a:t>
            </a:r>
            <a:r>
              <a:rPr lang="en-US" altLang="zh-TW" dirty="0" err="1"/>
              <a:t>BluetoothRC</a:t>
            </a:r>
            <a:r>
              <a:rPr lang="zh-TW" altLang="zh-TW" dirty="0"/>
              <a:t>應用程式執行主畫面</a:t>
            </a:r>
            <a:r>
              <a:rPr lang="en-US" altLang="zh-TW" dirty="0"/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 </a:t>
            </a:r>
            <a:r>
              <a:rPr lang="zh-TW" altLang="zh-TW" dirty="0"/>
              <a:t>已配對藍芽裝置列表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3250" name="Picture 2" descr="BluetoothRC應用程式執行主畫面 - 已配對藍芽裝置列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662303"/>
            <a:ext cx="2808312" cy="498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2398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BluetoothRC</a:t>
            </a:r>
            <a:r>
              <a:rPr lang="zh-TW" altLang="zh-TW" dirty="0"/>
              <a:t>應用程式執行主畫面</a:t>
            </a:r>
            <a:r>
              <a:rPr lang="en-US" altLang="zh-TW" dirty="0"/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zh-TW" dirty="0" smtClean="0"/>
              <a:t>選取</a:t>
            </a:r>
            <a:r>
              <a:rPr lang="zh-TW" altLang="zh-TW" dirty="0"/>
              <a:t>配對藍芽裝置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4274" name="Picture 2" descr="BluetoothRC應用程式執行主畫面 - 選取配對藍芽裝置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597" y="1593399"/>
            <a:ext cx="2895571" cy="513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2398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BluetoothRC</a:t>
            </a:r>
            <a:r>
              <a:rPr lang="zh-TW" altLang="zh-TW" dirty="0"/>
              <a:t>應用程式執行主畫面</a:t>
            </a:r>
            <a:r>
              <a:rPr lang="en-US" altLang="zh-TW" dirty="0"/>
              <a:t>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zh-TW" dirty="0" smtClean="0"/>
              <a:t>完成</a:t>
            </a:r>
            <a:r>
              <a:rPr lang="zh-TW" altLang="zh-TW" dirty="0"/>
              <a:t>選取藍芽裝置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5298" name="Picture 2" descr="BluetoothRC應用程式執行主畫面 - 完成選取藍芽裝置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593849"/>
            <a:ext cx="2880320" cy="5113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2398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BluetoothRC</a:t>
            </a:r>
            <a:r>
              <a:rPr lang="zh-TW" altLang="zh-TW" dirty="0"/>
              <a:t>應用程式執行主畫面</a:t>
            </a:r>
            <a:r>
              <a:rPr lang="en-US" altLang="zh-TW" dirty="0"/>
              <a:t>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zh-TW" dirty="0" smtClean="0"/>
              <a:t>啟動</a:t>
            </a:r>
            <a:r>
              <a:rPr lang="zh-TW" altLang="zh-TW" dirty="0"/>
              <a:t>文字通訊功能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6322" name="Picture 2" descr="BluetoothRC應用程式執行主畫面 - 啟動文字通訊功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023" y="1628800"/>
            <a:ext cx="2781137" cy="4918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2398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BluetoothRC</a:t>
            </a:r>
            <a:r>
              <a:rPr lang="zh-TW" altLang="zh-TW" dirty="0"/>
              <a:t>文字通訊功能主畫面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7346" name="Picture 2" descr="BluetoothRC文字通訊功能主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340767"/>
            <a:ext cx="2952328" cy="526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2398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BluetoothRC</a:t>
            </a:r>
            <a:r>
              <a:rPr lang="zh-TW" altLang="zh-TW" dirty="0"/>
              <a:t>文字通訊功能主畫面</a:t>
            </a:r>
            <a:r>
              <a:rPr lang="en-US" altLang="zh-TW" dirty="0"/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zh-TW" dirty="0" smtClean="0"/>
              <a:t>完成 </a:t>
            </a:r>
            <a:r>
              <a:rPr lang="zh-TW" altLang="zh-TW" dirty="0"/>
              <a:t>開啟藍芽通訊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8370" name="Picture 2" descr="BluetoothRC文字通訊功能主畫面 -完成 開啟藍芽通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1628799"/>
            <a:ext cx="2829222" cy="5081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2398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BluetoothRC</a:t>
            </a:r>
            <a:r>
              <a:rPr lang="zh-TW" altLang="zh-TW" dirty="0"/>
              <a:t>文字通訊功能主畫面</a:t>
            </a:r>
            <a:r>
              <a:rPr lang="en-US" altLang="zh-TW" dirty="0"/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 </a:t>
            </a:r>
            <a:r>
              <a:rPr lang="zh-TW" altLang="zh-TW" dirty="0"/>
              <a:t>輸入送出文字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9394" name="Picture 2" descr="BluetoothRC文字通訊功能主畫面 - 輸入送出文字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1628799"/>
            <a:ext cx="2829222" cy="508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2398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BluetoothRC</a:t>
            </a:r>
            <a:r>
              <a:rPr lang="zh-TW" altLang="zh-TW" dirty="0"/>
              <a:t>文字通訊功能主</a:t>
            </a:r>
            <a:r>
              <a:rPr lang="zh-TW" altLang="zh-TW" dirty="0" smtClean="0"/>
              <a:t>畫面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zh-TW" dirty="0" smtClean="0"/>
              <a:t>傳送</a:t>
            </a:r>
            <a:r>
              <a:rPr lang="zh-TW" altLang="zh-TW" dirty="0"/>
              <a:t>輸入文字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60418" name="Picture 2" descr="BluetoothRC文字通訊功能主畫面 - 傳送輸入文字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314" y="1628800"/>
            <a:ext cx="2899854" cy="513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2398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zh-TW" dirty="0"/>
              <a:t>藍牙模組</a:t>
            </a:r>
            <a:r>
              <a:rPr lang="en-US" altLang="zh-TW" dirty="0"/>
              <a:t> HC-05</a:t>
            </a:r>
            <a:r>
              <a:rPr lang="zh-TW" altLang="zh-TW" dirty="0"/>
              <a:t>測試程式一結果畫面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 descr="藍牙模組 HC-05測試程式一結果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735" r="2020"/>
          <a:stretch>
            <a:fillRect/>
          </a:stretch>
        </p:blipFill>
        <p:spPr bwMode="auto">
          <a:xfrm>
            <a:off x="1259632" y="1448807"/>
            <a:ext cx="6779096" cy="479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91427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268993F-C0CB-4A09-8E64-2B2A79C15E7F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83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8016305-C881-4326-ADA3-0840A98BA3F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en-US" altLang="zh-TW" dirty="0" smtClean="0"/>
              <a:t>Play</a:t>
            </a:r>
            <a:r>
              <a:rPr lang="zh-TW" altLang="zh-TW" dirty="0" smtClean="0"/>
              <a:t>商店主畫面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8309" name="Picture 2" descr="Play商店主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412875"/>
            <a:ext cx="2952750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33466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藍芽控制機械車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1736379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</a:t>
            </a:r>
            <a:r>
              <a:rPr lang="zh-TW" altLang="en-US" b="1" dirty="0" smtClean="0"/>
              <a:t>程式</a:t>
            </a:r>
            <a:r>
              <a:rPr lang="en-US" altLang="zh-TW" b="1" dirty="0" smtClean="0"/>
              <a:t>BT_Car01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065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/>
              <a:t>BT_Car01</a:t>
            </a:r>
            <a:r>
              <a:rPr lang="zh-TW" altLang="en-US" b="1" dirty="0" smtClean="0"/>
              <a:t>程式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String.h</a:t>
            </a:r>
            <a:r>
              <a:rPr lang="en-US" altLang="zh-TW" kern="0" dirty="0" smtClean="0"/>
              <a:t>&gt;	</a:t>
            </a:r>
            <a:r>
              <a:rPr lang="zh-TW" altLang="en-US" kern="0" dirty="0" smtClean="0"/>
              <a:t>使用字串物件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String </a:t>
            </a:r>
            <a:r>
              <a:rPr lang="en-US" altLang="zh-TW" kern="0" dirty="0" err="1">
                <a:latin typeface="標楷體" pitchFamily="65" charset="-120"/>
              </a:rPr>
              <a:t>CarCommand</a:t>
            </a:r>
            <a:r>
              <a:rPr lang="en-US" altLang="zh-TW" kern="0" dirty="0">
                <a:latin typeface="標楷體" pitchFamily="65" charset="-120"/>
              </a:rPr>
              <a:t> = "FBLR" ;    //</a:t>
            </a:r>
            <a:r>
              <a:rPr lang="zh-TW" altLang="en-US" kern="0" dirty="0">
                <a:latin typeface="標楷體" pitchFamily="65" charset="-120"/>
              </a:rPr>
              <a:t>設定車子可以接受</a:t>
            </a:r>
            <a:r>
              <a:rPr lang="zh-TW" altLang="en-US" kern="0" dirty="0" smtClean="0">
                <a:latin typeface="標楷體" pitchFamily="65" charset="-120"/>
              </a:rPr>
              <a:t>字串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if (</a:t>
            </a:r>
            <a:r>
              <a:rPr lang="en-US" altLang="zh-TW" kern="0" dirty="0" err="1">
                <a:latin typeface="標楷體" pitchFamily="65" charset="-120"/>
              </a:rPr>
              <a:t>CarCommand.indexOf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val</a:t>
            </a:r>
            <a:r>
              <a:rPr lang="en-US" altLang="zh-TW" kern="0" dirty="0">
                <a:latin typeface="標楷體" pitchFamily="65" charset="-120"/>
              </a:rPr>
              <a:t>) &gt;0</a:t>
            </a:r>
            <a:r>
              <a:rPr lang="en-US" altLang="zh-TW" kern="0" dirty="0" smtClean="0">
                <a:latin typeface="標楷體" pitchFamily="65" charset="-120"/>
              </a:rPr>
              <a:t>)	</a:t>
            </a:r>
            <a:r>
              <a:rPr lang="zh-TW" altLang="en-US" kern="0" dirty="0" smtClean="0">
                <a:latin typeface="標楷體" pitchFamily="65" charset="-120"/>
              </a:rPr>
              <a:t>是否合法命令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BTCMD(</a:t>
            </a:r>
            <a:r>
              <a:rPr lang="en-US" altLang="zh-TW" kern="0" dirty="0" err="1">
                <a:latin typeface="標楷體" pitchFamily="65" charset="-120"/>
              </a:rPr>
              <a:t>val</a:t>
            </a:r>
            <a:r>
              <a:rPr lang="en-US" altLang="zh-TW" kern="0" dirty="0">
                <a:latin typeface="標楷體" pitchFamily="65" charset="-120"/>
              </a:rPr>
              <a:t>) </a:t>
            </a:r>
            <a:r>
              <a:rPr lang="en-US" altLang="zh-TW" kern="0" dirty="0" smtClean="0">
                <a:latin typeface="標楷體" pitchFamily="65" charset="-120"/>
              </a:rPr>
              <a:t>;		</a:t>
            </a:r>
            <a:r>
              <a:rPr lang="zh-TW" altLang="en-US" kern="0" dirty="0" smtClean="0">
                <a:latin typeface="標楷體" pitchFamily="65" charset="-120"/>
              </a:rPr>
              <a:t>執行車子命令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if (</a:t>
            </a:r>
            <a:r>
              <a:rPr lang="en-US" altLang="zh-TW" kern="0" dirty="0" err="1">
                <a:latin typeface="標楷體" pitchFamily="65" charset="-120"/>
              </a:rPr>
              <a:t>cmd</a:t>
            </a:r>
            <a:r>
              <a:rPr lang="en-US" altLang="zh-TW" kern="0" dirty="0">
                <a:latin typeface="標楷體" pitchFamily="65" charset="-120"/>
              </a:rPr>
              <a:t> == 'F')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           forward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前進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if (</a:t>
            </a:r>
            <a:r>
              <a:rPr lang="en-US" altLang="zh-TW" kern="0" dirty="0" err="1">
                <a:latin typeface="標楷體" pitchFamily="65" charset="-120"/>
              </a:rPr>
              <a:t>cmd</a:t>
            </a:r>
            <a:r>
              <a:rPr lang="en-US" altLang="zh-TW" kern="0" dirty="0">
                <a:latin typeface="標楷體" pitchFamily="65" charset="-120"/>
              </a:rPr>
              <a:t> == 'B')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           backward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後退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83944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/>
              <a:t>BT_Car01</a:t>
            </a:r>
            <a:r>
              <a:rPr lang="zh-TW" altLang="en-US" b="1" dirty="0" smtClean="0"/>
              <a:t>程式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if (</a:t>
            </a:r>
            <a:r>
              <a:rPr lang="en-US" altLang="zh-TW" kern="0" dirty="0" err="1"/>
              <a:t>cmd</a:t>
            </a:r>
            <a:r>
              <a:rPr lang="en-US" altLang="zh-TW" kern="0" dirty="0"/>
              <a:t> == 'L')</a:t>
            </a:r>
          </a:p>
          <a:p>
            <a:pPr>
              <a:defRPr/>
            </a:pPr>
            <a:r>
              <a:rPr lang="en-US" altLang="zh-TW" kern="0" dirty="0"/>
              <a:t>            left</a:t>
            </a:r>
            <a:r>
              <a:rPr lang="en-US" altLang="zh-TW" kern="0" dirty="0" smtClean="0"/>
              <a:t>();				</a:t>
            </a:r>
            <a:r>
              <a:rPr lang="zh-TW" altLang="en-US" kern="0" dirty="0" smtClean="0"/>
              <a:t>向左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if (</a:t>
            </a:r>
            <a:r>
              <a:rPr lang="en-US" altLang="zh-TW" kern="0" dirty="0" err="1">
                <a:latin typeface="標楷體" pitchFamily="65" charset="-120"/>
              </a:rPr>
              <a:t>cmd</a:t>
            </a:r>
            <a:r>
              <a:rPr lang="en-US" altLang="zh-TW" kern="0" dirty="0">
                <a:latin typeface="標楷體" pitchFamily="65" charset="-120"/>
              </a:rPr>
              <a:t> == 'R')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           right</a:t>
            </a:r>
            <a:r>
              <a:rPr lang="en-US" altLang="zh-TW" kern="0" dirty="0" smtClean="0">
                <a:latin typeface="標楷體" pitchFamily="65" charset="-120"/>
              </a:rPr>
              <a:t>();			</a:t>
            </a:r>
            <a:r>
              <a:rPr lang="zh-TW" altLang="en-US" kern="0" dirty="0" smtClean="0">
                <a:latin typeface="標楷體" pitchFamily="65" charset="-120"/>
              </a:rPr>
              <a:t>向右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if (</a:t>
            </a:r>
            <a:r>
              <a:rPr lang="en-US" altLang="zh-TW" kern="0" dirty="0" err="1">
                <a:latin typeface="標楷體" pitchFamily="65" charset="-120"/>
              </a:rPr>
              <a:t>cmd</a:t>
            </a:r>
            <a:r>
              <a:rPr lang="en-US" altLang="zh-TW" kern="0" dirty="0">
                <a:latin typeface="標楷體" pitchFamily="65" charset="-120"/>
              </a:rPr>
              <a:t> == 'X')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           </a:t>
            </a:r>
            <a:r>
              <a:rPr lang="en-US" altLang="zh-TW" kern="0" dirty="0" err="1">
                <a:latin typeface="標楷體" pitchFamily="65" charset="-120"/>
              </a:rPr>
              <a:t>motorstop</a:t>
            </a:r>
            <a:r>
              <a:rPr lang="en-US" altLang="zh-TW" kern="0" dirty="0" smtClean="0">
                <a:latin typeface="標楷體" pitchFamily="65" charset="-120"/>
              </a:rPr>
              <a:t>();		</a:t>
            </a:r>
            <a:r>
              <a:rPr lang="zh-TW" altLang="en-US" kern="0" dirty="0" smtClean="0">
                <a:latin typeface="標楷體" pitchFamily="65" charset="-120"/>
              </a:rPr>
              <a:t>停車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70851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3212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自我介紹</a:t>
            </a:r>
          </a:p>
        </p:txBody>
      </p:sp>
      <p:sp>
        <p:nvSpPr>
          <p:cNvPr id="130051" name="內容版面配置區 2"/>
          <p:cNvSpPr>
            <a:spLocks noGrp="1"/>
          </p:cNvSpPr>
          <p:nvPr>
            <p:ph idx="1"/>
          </p:nvPr>
        </p:nvSpPr>
        <p:spPr>
          <a:xfrm>
            <a:off x="468313" y="1341438"/>
            <a:ext cx="8229600" cy="4824412"/>
          </a:xfrm>
        </p:spPr>
        <p:txBody>
          <a:bodyPr/>
          <a:lstStyle/>
          <a:p>
            <a:r>
              <a:rPr lang="zh-TW" altLang="zh-TW" b="1" dirty="0" smtClean="0"/>
              <a:t>曹永忠</a:t>
            </a:r>
            <a:r>
              <a:rPr lang="en-US" altLang="zh-TW" b="1" dirty="0" smtClean="0"/>
              <a:t> (Yung-Chung </a:t>
            </a:r>
            <a:r>
              <a:rPr lang="en-US" altLang="zh-TW" b="1" dirty="0" err="1" smtClean="0"/>
              <a:t>Tsao</a:t>
            </a:r>
            <a:r>
              <a:rPr lang="en-US" altLang="zh-TW" b="1" dirty="0" smtClean="0"/>
              <a:t>) </a:t>
            </a:r>
            <a:r>
              <a:rPr lang="zh-TW" altLang="zh-TW" b="1" dirty="0" smtClean="0"/>
              <a:t>，</a:t>
            </a:r>
            <a:r>
              <a:rPr lang="zh-TW" altLang="zh-TW" dirty="0" smtClean="0"/>
              <a:t>目前為自由作家，專研於軟體工程、軟體開發與設計、物件導向程式設計，商品攝影及人像攝影。長期投入資訊系統設計與開發、企業應用系統開發、軟體工程、新產品開發管理、商品及人像攝影等領域，並持續發表作品及相關專業著作。</a:t>
            </a:r>
          </a:p>
          <a:p>
            <a:r>
              <a:rPr lang="en-US" altLang="zh-TW" sz="1800" dirty="0" err="1" smtClean="0"/>
              <a:t>Email:</a:t>
            </a:r>
            <a:r>
              <a:rPr lang="en-US" altLang="zh-TW" sz="1800" u="sng" dirty="0" err="1" smtClean="0">
                <a:hlinkClick r:id="rId3"/>
              </a:rPr>
              <a:t>prgbruce@gmail.com</a:t>
            </a:r>
            <a:endParaRPr lang="zh-TW" altLang="zh-TW" sz="1800" dirty="0" smtClean="0"/>
          </a:p>
          <a:p>
            <a:r>
              <a:rPr lang="en-US" altLang="zh-TW" sz="1800" dirty="0" smtClean="0"/>
              <a:t>Line ID</a:t>
            </a:r>
            <a:r>
              <a:rPr lang="zh-TW" altLang="zh-TW" sz="1800" dirty="0" smtClean="0"/>
              <a:t>：</a:t>
            </a:r>
            <a:r>
              <a:rPr lang="en-US" altLang="zh-TW" sz="1800" dirty="0" err="1" smtClean="0"/>
              <a:t>dr.brucetsao</a:t>
            </a:r>
            <a:endParaRPr lang="zh-TW" altLang="zh-TW" sz="1800" dirty="0" smtClean="0"/>
          </a:p>
          <a:p>
            <a:r>
              <a:rPr lang="zh-TW" altLang="zh-TW" sz="1800" dirty="0" smtClean="0"/>
              <a:t>部落格：</a:t>
            </a:r>
            <a:r>
              <a:rPr lang="en-US" altLang="zh-TW" sz="1800" u="sng" dirty="0" smtClean="0">
                <a:hlinkClick r:id="rId4"/>
              </a:rPr>
              <a:t>http://taiwanLinkIt ONE.blogspot.tw/</a:t>
            </a:r>
            <a:endParaRPr lang="zh-TW" altLang="zh-TW" sz="1800" dirty="0" smtClean="0"/>
          </a:p>
          <a:p>
            <a:r>
              <a:rPr lang="zh-TW" altLang="zh-TW" sz="1800" dirty="0" smtClean="0"/>
              <a:t>範例原始碼網址：</a:t>
            </a:r>
            <a:r>
              <a:rPr lang="en-US" altLang="zh-TW" sz="1800" u="sng" dirty="0">
                <a:hlinkClick r:id="rId5"/>
              </a:rPr>
              <a:t>https://</a:t>
            </a:r>
            <a:r>
              <a:rPr lang="en-US" altLang="zh-TW" sz="1800" u="sng" dirty="0" smtClean="0">
                <a:hlinkClick r:id="rId5"/>
              </a:rPr>
              <a:t>github.com/brucetsao/BruceCourses/tree/master/20160728_NTU</a:t>
            </a:r>
            <a:endParaRPr lang="en-US" altLang="zh-TW" sz="1800" u="sng" dirty="0" smtClean="0"/>
          </a:p>
          <a:p>
            <a:r>
              <a:rPr lang="zh-TW" altLang="zh-TW" sz="1800" dirty="0" smtClean="0"/>
              <a:t>臉書社群</a:t>
            </a:r>
            <a:r>
              <a:rPr lang="en-US" altLang="zh-TW" sz="1800" dirty="0" smtClean="0"/>
              <a:t>(</a:t>
            </a:r>
            <a:r>
              <a:rPr lang="en-US" altLang="zh-TW" sz="1800" dirty="0" err="1" smtClean="0"/>
              <a:t>Arduino.Taiwan</a:t>
            </a:r>
            <a:r>
              <a:rPr lang="en-US" altLang="zh-TW" sz="1800" dirty="0" smtClean="0"/>
              <a:t>)</a:t>
            </a:r>
            <a:r>
              <a:rPr lang="zh-TW" altLang="zh-TW" sz="1800" dirty="0" smtClean="0"/>
              <a:t>：</a:t>
            </a:r>
            <a:r>
              <a:rPr lang="en-US" altLang="zh-TW" sz="1800" u="sng" dirty="0" smtClean="0">
                <a:hlinkClick r:id="rId6"/>
              </a:rPr>
              <a:t>https://www.facebook.com/groups/Arduino.Taiwan/</a:t>
            </a:r>
            <a:endParaRPr lang="zh-TW" altLang="zh-TW" sz="1800" dirty="0" smtClean="0"/>
          </a:p>
          <a:p>
            <a:r>
              <a:rPr lang="zh-TW" altLang="zh-TW" sz="1800" dirty="0" smtClean="0"/>
              <a:t>活動官網：</a:t>
            </a:r>
            <a:r>
              <a:rPr lang="en-US" altLang="zh-TW" sz="1800" u="sng" dirty="0" smtClean="0">
                <a:hlinkClick r:id="rId7"/>
              </a:rPr>
              <a:t>http://Arduino.kktix.cc/</a:t>
            </a:r>
            <a:endParaRPr lang="zh-TW" altLang="zh-TW" sz="1800" dirty="0" smtClean="0"/>
          </a:p>
          <a:p>
            <a:r>
              <a:rPr lang="en-US" altLang="zh-TW" sz="1800" dirty="0" err="1" smtClean="0"/>
              <a:t>Youtube</a:t>
            </a:r>
            <a:r>
              <a:rPr lang="zh-TW" altLang="zh-TW" sz="1800" dirty="0" smtClean="0"/>
              <a:t>：</a:t>
            </a:r>
            <a:r>
              <a:rPr lang="en-US" altLang="zh-TW" sz="1800" u="sng" dirty="0" smtClean="0">
                <a:hlinkClick r:id="rId8"/>
              </a:rPr>
              <a:t>https://www.youtube.com/channel/UCcYG2yY_u0m1aotcA4hrRgQ</a:t>
            </a:r>
            <a:endParaRPr lang="zh-TW" altLang="en-US" sz="1800" dirty="0" smtClean="0"/>
          </a:p>
        </p:txBody>
      </p:sp>
      <p:sp>
        <p:nvSpPr>
          <p:cNvPr id="130052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E7F0DF7-B586-491F-8CEC-31E5B8D6B14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0053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0054" name="Picture 6" descr="D:\永忠研究\經履歷資料\名片\名片印刷_曹永忠1040304\名片印刷檔\Line_dr_brucetsa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017838"/>
            <a:ext cx="107632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84F2DD-4C58-4869-9FE0-50F1F40150F7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1076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1077" name="Picture 2" descr="D:\永忠研究\經履歷資料\mylogo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205038"/>
            <a:ext cx="6842125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5F27107-BAC7-4F8E-BCC7-AB85F55B0C8F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933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E2F6410-4A8C-4CA4-B826-67ECED8AD060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en-US" altLang="zh-TW" dirty="0"/>
              <a:t>Play</a:t>
            </a:r>
            <a:r>
              <a:rPr lang="zh-TW" altLang="zh-TW" dirty="0"/>
              <a:t>商店主畫面</a:t>
            </a:r>
            <a:r>
              <a:rPr lang="en-US" altLang="zh-TW" dirty="0"/>
              <a:t> - </a:t>
            </a:r>
            <a:r>
              <a:rPr lang="zh-TW" altLang="zh-TW" dirty="0"/>
              <a:t>按下查詢紐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9333" name="Picture 2" descr="Play商店主畫面 - 按下查詢紐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484313"/>
            <a:ext cx="2808288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629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F1B3A2B-C688-4FE6-A265-76717363596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035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2D09EB4-5D29-4993-B7EB-A69354F5B1B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en-US" altLang="zh-TW" dirty="0"/>
              <a:t>Play</a:t>
            </a:r>
            <a:r>
              <a:rPr lang="zh-TW" altLang="zh-TW" dirty="0"/>
              <a:t>商店主畫面</a:t>
            </a:r>
            <a:r>
              <a:rPr lang="en-US" altLang="zh-TW" dirty="0"/>
              <a:t> - </a:t>
            </a:r>
            <a:r>
              <a:rPr lang="zh-TW" altLang="zh-TW" dirty="0"/>
              <a:t>輸入查詢文字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0357" name="Picture 2" descr="Play商店主畫面 - 輸入查詢文字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268413"/>
            <a:ext cx="3095625" cy="550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8" name="矩形 1"/>
          <p:cNvSpPr>
            <a:spLocks noChangeArrowheads="1"/>
          </p:cNvSpPr>
          <p:nvPr/>
        </p:nvSpPr>
        <p:spPr bwMode="auto">
          <a:xfrm>
            <a:off x="6443663" y="1628775"/>
            <a:ext cx="1944687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zh-TW" sz="3200">
                <a:solidFill>
                  <a:srgbClr val="FF0000"/>
                </a:solidFill>
                <a:latin typeface="Arial" charset="0"/>
                <a:ea typeface="新細明體" pitchFamily="18" charset="-120"/>
              </a:rPr>
              <a:t>我們在輸入『</a:t>
            </a:r>
            <a:r>
              <a:rPr lang="en-US" altLang="zh-TW" sz="3200">
                <a:solidFill>
                  <a:srgbClr val="FF0000"/>
                </a:solidFill>
                <a:latin typeface="Arial" charset="0"/>
                <a:ea typeface="新細明體" pitchFamily="18" charset="-120"/>
              </a:rPr>
              <a:t>Bluetooth RC</a:t>
            </a:r>
            <a:r>
              <a:rPr lang="zh-TW" altLang="zh-TW" sz="3200">
                <a:solidFill>
                  <a:srgbClr val="FF0000"/>
                </a:solidFill>
                <a:latin typeface="Arial" charset="0"/>
                <a:ea typeface="新細明體" pitchFamily="18" charset="-120"/>
              </a:rPr>
              <a:t>』查詢，找到</a:t>
            </a:r>
            <a:r>
              <a:rPr lang="en-US" altLang="zh-TW" sz="3200">
                <a:solidFill>
                  <a:srgbClr val="FF0000"/>
                </a:solidFill>
                <a:latin typeface="Arial" charset="0"/>
                <a:ea typeface="新細明體" pitchFamily="18" charset="-120"/>
              </a:rPr>
              <a:t>BluetoothRC</a:t>
            </a:r>
            <a:r>
              <a:rPr lang="zh-TW" altLang="zh-TW" sz="3200">
                <a:solidFill>
                  <a:srgbClr val="FF0000"/>
                </a:solidFill>
                <a:latin typeface="Arial" charset="0"/>
                <a:ea typeface="新細明體" pitchFamily="18" charset="-120"/>
              </a:rPr>
              <a:t>應用程式。</a:t>
            </a:r>
            <a:endParaRPr lang="zh-TW" altLang="en-US" sz="3200">
              <a:solidFill>
                <a:srgbClr val="FF0000"/>
              </a:solidFill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67133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9376</TotalTime>
  <Words>854</Words>
  <Application>Microsoft Office PowerPoint</Application>
  <PresentationFormat>如螢幕大小 (4:3)</PresentationFormat>
  <Paragraphs>369</Paragraphs>
  <Slides>76</Slides>
  <Notes>76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76</vt:i4>
      </vt:variant>
    </vt:vector>
  </HeadingPairs>
  <TitlesOfParts>
    <vt:vector size="77" baseType="lpstr">
      <vt:lpstr>Pixel</vt:lpstr>
      <vt:lpstr>創意變形車設計 使用藍芽控制機械車</vt:lpstr>
      <vt:lpstr> 大 綱</vt:lpstr>
      <vt:lpstr>手機篇</vt:lpstr>
      <vt:lpstr>安裝Bluetooth RC APPs 應用程式</vt:lpstr>
      <vt:lpstr>Bluetooth RC下載網址</vt:lpstr>
      <vt:lpstr>手機主畫面進入play商店</vt:lpstr>
      <vt:lpstr>Play商店主畫面</vt:lpstr>
      <vt:lpstr>Play商店主畫面 - 按下查詢紐</vt:lpstr>
      <vt:lpstr>Play商店主畫面 - 輸入查詢文字</vt:lpstr>
      <vt:lpstr>找到BluetoothRC應用程式</vt:lpstr>
      <vt:lpstr>找到BluetoothRC應用程式 -點下安裝</vt:lpstr>
      <vt:lpstr>BluetoothRC應用程式安裝主畫面要求授權</vt:lpstr>
      <vt:lpstr>BluetoothRC應用程式安裝中</vt:lpstr>
      <vt:lpstr>BluetoothRC應用程式安裝完成</vt:lpstr>
      <vt:lpstr>BluetoothRC應用程式安裝完成後執行</vt:lpstr>
      <vt:lpstr>手機安裝藍芽裝置</vt:lpstr>
      <vt:lpstr>手機主畫面</vt:lpstr>
      <vt:lpstr>設定主畫面</vt:lpstr>
      <vt:lpstr>目前已連接藍芽畫面</vt:lpstr>
      <vt:lpstr>搜尋藍芽裝置</vt:lpstr>
      <vt:lpstr>第一次配對-要求輸入配對碼</vt:lpstr>
      <vt:lpstr>藍芽要求配對</vt:lpstr>
      <vt:lpstr>輸入配對密碼(1234)</vt:lpstr>
      <vt:lpstr>完成配對後-出現在已配對區</vt:lpstr>
      <vt:lpstr>目前已連接藍芽畫面</vt:lpstr>
      <vt:lpstr>完成藍芽配對等完成畫面</vt:lpstr>
      <vt:lpstr>機械車安裝藍芽篇</vt:lpstr>
      <vt:lpstr>安裝藍芽</vt:lpstr>
      <vt:lpstr>藍芽模組-HC-05</vt:lpstr>
      <vt:lpstr>藍芽模組-HC-05腳位說明</vt:lpstr>
      <vt:lpstr>藍芽模組-取出HC-05與杜邦線</vt:lpstr>
      <vt:lpstr>藍芽模組-插入電源接腳</vt:lpstr>
      <vt:lpstr>藍芽模組-插入串列通訊埠接腳</vt:lpstr>
      <vt:lpstr>麵包版安裝</vt:lpstr>
      <vt:lpstr>麵包版</vt:lpstr>
      <vt:lpstr>取出麵包版與雙工杜邦線</vt:lpstr>
      <vt:lpstr>杜邦線插入麵包版電源部分</vt:lpstr>
      <vt:lpstr>另一端杜邦線插入開發板電源部分</vt:lpstr>
      <vt:lpstr>藍芽電路安裝</vt:lpstr>
      <vt:lpstr>藍芽模組-HC-05電源部分插 入麵包板</vt:lpstr>
      <vt:lpstr>藍芽模組-HC-05腳位說明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讀取BT_Talk資料</vt:lpstr>
      <vt:lpstr>開啟程式BT_Talk</vt:lpstr>
      <vt:lpstr>BT_Talk程式重點解說</vt:lpstr>
      <vt:lpstr>BT_Talk程式重點解說</vt:lpstr>
      <vt:lpstr>藍牙模組 HC-05測試程式一結果畫面</vt:lpstr>
      <vt:lpstr>BluetoothRC應用程式通訊測試</vt:lpstr>
      <vt:lpstr>開啟桌面的BluetoothRC應用程式</vt:lpstr>
      <vt:lpstr>執行BluetoothRC應用程式</vt:lpstr>
      <vt:lpstr>BluetoothRC init 應用程式執行中</vt:lpstr>
      <vt:lpstr>BluetoothRC應用程式執行主畫面</vt:lpstr>
      <vt:lpstr> BluetoothRC應用程式執行主畫面   選取藍芽裝置</vt:lpstr>
      <vt:lpstr> BluetoothRC應用程式執行主畫面   已配對藍芽裝置列表</vt:lpstr>
      <vt:lpstr>BluetoothRC應用程式執行主畫面  選取配對藍芽裝置</vt:lpstr>
      <vt:lpstr>BluetoothRC應用程式執行主畫面  完成選取藍芽裝置</vt:lpstr>
      <vt:lpstr>BluetoothRC應用程式執行主畫面  啟動文字通訊功能</vt:lpstr>
      <vt:lpstr>BluetoothRC文字通訊功能主畫面</vt:lpstr>
      <vt:lpstr>BluetoothRC文字通訊功能主畫面  完成 開啟藍芽通訊</vt:lpstr>
      <vt:lpstr>BluetoothRC文字通訊功能主畫面   輸入送出文字</vt:lpstr>
      <vt:lpstr>BluetoothRC文字通訊功能主畫面 傳送輸入文字</vt:lpstr>
      <vt:lpstr>藍牙模組 HC-05測試程式一結果畫面</vt:lpstr>
      <vt:lpstr>藍芽控制機械車</vt:lpstr>
      <vt:lpstr>開啟程式BT_Car01</vt:lpstr>
      <vt:lpstr>BT_Car01程式重點解說</vt:lpstr>
      <vt:lpstr>BT_Car01程式重點解說</vt:lpstr>
      <vt:lpstr>Q  &amp;  A</vt:lpstr>
      <vt:lpstr>自我介紹</vt:lpstr>
      <vt:lpstr>PowerPoint 簡報</vt:lpstr>
    </vt:vector>
  </TitlesOfParts>
  <Company>靜宜大學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創意變形車設計(使用藍芽控制機械車)</dc:title>
  <dc:subject>開發版安裝與程式介紹</dc:subject>
  <dc:creator>曹永忠</dc:creator>
  <cp:keywords>使用藍芽控制機械車</cp:keywords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722</cp:revision>
  <cp:lastPrinted>2016-05-25T11:54:26Z</cp:lastPrinted>
  <dcterms:created xsi:type="dcterms:W3CDTF">2003-11-29T08:49:29Z</dcterms:created>
  <dcterms:modified xsi:type="dcterms:W3CDTF">2016-07-27T18:01:48Z</dcterms:modified>
</cp:coreProperties>
</file>